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25"/>
  </p:notesMasterIdLst>
  <p:handoutMasterIdLst>
    <p:handoutMasterId r:id="rId26"/>
  </p:handoutMasterIdLst>
  <p:sldIdLst>
    <p:sldId id="333" r:id="rId2"/>
    <p:sldId id="551" r:id="rId3"/>
    <p:sldId id="342" r:id="rId4"/>
    <p:sldId id="361" r:id="rId5"/>
    <p:sldId id="349" r:id="rId6"/>
    <p:sldId id="335" r:id="rId7"/>
    <p:sldId id="587" r:id="rId8"/>
    <p:sldId id="336" r:id="rId9"/>
    <p:sldId id="582" r:id="rId10"/>
    <p:sldId id="340" r:id="rId11"/>
    <p:sldId id="445" r:id="rId12"/>
    <p:sldId id="584" r:id="rId13"/>
    <p:sldId id="585" r:id="rId14"/>
    <p:sldId id="354" r:id="rId15"/>
    <p:sldId id="583" r:id="rId16"/>
    <p:sldId id="590" r:id="rId17"/>
    <p:sldId id="486" r:id="rId18"/>
    <p:sldId id="496" r:id="rId19"/>
    <p:sldId id="591" r:id="rId20"/>
    <p:sldId id="592" r:id="rId21"/>
    <p:sldId id="586" r:id="rId22"/>
    <p:sldId id="385" r:id="rId23"/>
    <p:sldId id="589" r:id="rId24"/>
  </p:sldIdLst>
  <p:sldSz cx="9144000" cy="6858000" type="screen4x3"/>
  <p:notesSz cx="7010400" cy="92964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98CA"/>
    <a:srgbClr val="585858"/>
    <a:srgbClr val="E87722"/>
    <a:srgbClr val="002554"/>
    <a:srgbClr val="6B6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69" autoAdjust="0"/>
    <p:restoredTop sz="88095" autoAdjust="0"/>
  </p:normalViewPr>
  <p:slideViewPr>
    <p:cSldViewPr>
      <p:cViewPr varScale="1">
        <p:scale>
          <a:sx n="107" d="100"/>
          <a:sy n="107" d="100"/>
        </p:scale>
        <p:origin x="165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04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5" d="100"/>
        <a:sy n="115" d="100"/>
      </p:scale>
      <p:origin x="0" y="2488"/>
    </p:cViewPr>
  </p:sorterViewPr>
  <p:notesViewPr>
    <p:cSldViewPr>
      <p:cViewPr varScale="1">
        <p:scale>
          <a:sx n="68" d="100"/>
          <a:sy n="68" d="100"/>
        </p:scale>
        <p:origin x="325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6FAAE54-EA89-41F4-A2FC-2B83D3AF4BF5}" type="datetimeFigureOut">
              <a:rPr lang="en-US" smtClean="0"/>
              <a:t>6/14/21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E113B0E-AE2E-4D95-BC6D-0B9EE4E8E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62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F2F84F34-77EC-4B75-8763-D2DDA5CB87C7}" type="datetimeFigureOut">
              <a:rPr lang="en-CA" smtClean="0"/>
              <a:pPr/>
              <a:t>2021-06-14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02919252-F8AC-46DF-938A-9E7DB3C461AC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93768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19252-F8AC-46DF-938A-9E7DB3C461AC}" type="slidenum">
              <a:rPr lang="en-CA" smtClean="0"/>
              <a:pPr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41981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19252-F8AC-46DF-938A-9E7DB3C461AC}" type="slidenum">
              <a:rPr lang="en-CA" smtClean="0"/>
              <a:pPr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626538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19252-F8AC-46DF-938A-9E7DB3C461AC}" type="slidenum">
              <a:rPr lang="en-CA" smtClean="0"/>
              <a:pPr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754719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new </a:t>
            </a:r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Updated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EPA Overall Assessment Scale </a:t>
            </a:r>
            <a:r>
              <a:rPr lang="en-US" dirty="0"/>
              <a:t>as it appears on the assessment tool including the framing instructions that reads: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Open Sans"/>
                <a:ea typeface="Calibri" panose="020F0502020204030204" pitchFamily="34" charset="0"/>
                <a:cs typeface="Times New Roman (Body CS)"/>
              </a:rPr>
              <a:t>Overall:</a:t>
            </a:r>
            <a:r>
              <a:rPr lang="en-US" dirty="0">
                <a:latin typeface="Open Sans"/>
                <a:ea typeface="Calibri" panose="020F0502020204030204" pitchFamily="34" charset="0"/>
                <a:cs typeface="Times New Roman (Body CS)"/>
              </a:rPr>
              <a:t> Indicate your assessment of this resident’s performance on this specific encounter. This assessment does </a:t>
            </a:r>
            <a:r>
              <a:rPr lang="en-US" i="1" dirty="0">
                <a:latin typeface="Open Sans"/>
                <a:ea typeface="Calibri" panose="020F0502020204030204" pitchFamily="34" charset="0"/>
                <a:cs typeface="Times New Roman (Body CS)"/>
              </a:rPr>
              <a:t>not</a:t>
            </a:r>
            <a:r>
              <a:rPr lang="en-US" dirty="0">
                <a:latin typeface="Open Sans"/>
                <a:ea typeface="Calibri" panose="020F0502020204030204" pitchFamily="34" charset="0"/>
                <a:cs typeface="Times New Roman (Body CS)"/>
              </a:rPr>
              <a:t> confer overall </a:t>
            </a:r>
            <a:r>
              <a:rPr lang="en-US" dirty="0" err="1">
                <a:latin typeface="Open Sans"/>
                <a:ea typeface="Calibri" panose="020F0502020204030204" pitchFamily="34" charset="0"/>
                <a:cs typeface="Times New Roman (Body CS)"/>
              </a:rPr>
              <a:t>enstrustability</a:t>
            </a:r>
            <a:r>
              <a:rPr lang="en-US" dirty="0">
                <a:latin typeface="Open Sans"/>
                <a:ea typeface="Calibri" panose="020F0502020204030204" pitchFamily="34" charset="0"/>
                <a:cs typeface="Times New Roman (Body CS)"/>
              </a:rPr>
              <a:t>; it will inform future Competence Committee decisions that are made in consideration of all available data</a:t>
            </a:r>
            <a:endParaRPr lang="en-CA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919252-F8AC-46DF-938A-9E7DB3C461AC}" type="slidenum">
              <a:rPr lang="en-CA" smtClean="0"/>
              <a:pPr/>
              <a:t>17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142634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summarized important notes about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EPA Overall Assessment Scale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919252-F8AC-46DF-938A-9E7DB3C461AC}" type="slidenum">
              <a:rPr lang="en-CA" smtClean="0"/>
              <a:pPr/>
              <a:t>18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232285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19252-F8AC-46DF-938A-9E7DB3C461AC}" type="slidenum">
              <a:rPr lang="en-CA" smtClean="0"/>
              <a:pPr/>
              <a:t>21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26116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Terminology pages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919252-F8AC-46DF-938A-9E7DB3C461AC}" type="slidenum">
              <a:rPr lang="en-CA" smtClean="0"/>
              <a:pPr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720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19252-F8AC-46DF-938A-9E7DB3C461AC}" type="slidenum">
              <a:rPr lang="en-CA" smtClean="0"/>
              <a:pPr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13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19252-F8AC-46DF-938A-9E7DB3C461AC}" type="slidenum">
              <a:rPr lang="en-CA" smtClean="0"/>
              <a:pPr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60868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19252-F8AC-46DF-938A-9E7DB3C461AC}" type="slidenum">
              <a:rPr lang="en-CA" smtClean="0"/>
              <a:pPr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7021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19252-F8AC-46DF-938A-9E7DB3C461AC}" type="slidenum">
              <a:rPr lang="en-CA" smtClean="0"/>
              <a:pPr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04474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Partnership locally</a:t>
            </a:r>
          </a:p>
          <a:p>
            <a:r>
              <a:rPr lang="en-US" dirty="0"/>
              <a:t>Partnership nationally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19252-F8AC-46DF-938A-9E7DB3C461AC}" type="slidenum">
              <a:rPr lang="en-CA" smtClean="0"/>
              <a:pPr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46628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19252-F8AC-46DF-938A-9E7DB3C461AC}" type="slidenum">
              <a:rPr lang="en-CA" smtClean="0"/>
              <a:pPr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07406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b="1" dirty="0">
                <a:ea typeface="Arial" charset="0"/>
                <a:cs typeface="Arial" charset="0"/>
              </a:rPr>
              <a:t>10+ programs including: </a:t>
            </a:r>
          </a:p>
          <a:p>
            <a:pPr>
              <a:defRPr/>
            </a:pPr>
            <a:endParaRPr lang="en-US" b="1" dirty="0">
              <a:ea typeface="Arial" charset="0"/>
              <a:cs typeface="Arial" charset="0"/>
            </a:endParaRPr>
          </a:p>
          <a:p>
            <a:pPr>
              <a:defRPr/>
            </a:pPr>
            <a:r>
              <a:rPr lang="en-US" b="1" dirty="0">
                <a:ea typeface="Arial" charset="0"/>
                <a:cs typeface="Arial" charset="0"/>
              </a:rPr>
              <a:t>1) Geriatric Medicine</a:t>
            </a:r>
          </a:p>
          <a:p>
            <a:pPr>
              <a:defRPr/>
            </a:pPr>
            <a:r>
              <a:rPr lang="en-US" b="1" dirty="0">
                <a:ea typeface="Arial" charset="0"/>
                <a:cs typeface="Arial" charset="0"/>
              </a:rPr>
              <a:t>2) Psychiatry </a:t>
            </a:r>
          </a:p>
          <a:p>
            <a:pPr>
              <a:defRPr/>
            </a:pPr>
            <a:r>
              <a:rPr lang="en-US" b="1" dirty="0">
                <a:ea typeface="Arial" charset="0"/>
                <a:cs typeface="Arial" charset="0"/>
              </a:rPr>
              <a:t>3) Diagnostic Radiology </a:t>
            </a:r>
          </a:p>
          <a:p>
            <a:pPr>
              <a:defRPr/>
            </a:pPr>
            <a:r>
              <a:rPr lang="en-US" b="1" dirty="0">
                <a:ea typeface="Arial" charset="0"/>
                <a:cs typeface="Arial" charset="0"/>
              </a:rPr>
              <a:t>4) Orthopedic Surgery </a:t>
            </a:r>
          </a:p>
          <a:p>
            <a:pPr>
              <a:defRPr/>
            </a:pPr>
            <a:r>
              <a:rPr lang="en-US" b="1" dirty="0">
                <a:ea typeface="Arial" charset="0"/>
                <a:cs typeface="Arial" charset="0"/>
              </a:rPr>
              <a:t>5) GI </a:t>
            </a:r>
          </a:p>
          <a:p>
            <a:pPr>
              <a:defRPr/>
            </a:pPr>
            <a:r>
              <a:rPr lang="en-US" b="1" dirty="0">
                <a:ea typeface="Arial" charset="0"/>
                <a:cs typeface="Arial" charset="0"/>
              </a:rPr>
              <a:t>6) Anatomic Pathology </a:t>
            </a:r>
          </a:p>
          <a:p>
            <a:pPr>
              <a:defRPr/>
            </a:pPr>
            <a:r>
              <a:rPr lang="en-US" b="1" dirty="0">
                <a:ea typeface="Arial" charset="0"/>
                <a:cs typeface="Arial" charset="0"/>
              </a:rPr>
              <a:t>7) Pediatrics</a:t>
            </a:r>
          </a:p>
          <a:p>
            <a:pPr>
              <a:defRPr/>
            </a:pPr>
            <a:r>
              <a:rPr lang="en-US" b="1" dirty="0">
                <a:ea typeface="Arial" charset="0"/>
                <a:cs typeface="Arial" charset="0"/>
              </a:rPr>
              <a:t>8) Radiation Oncology </a:t>
            </a:r>
            <a:endParaRPr lang="en-US" dirty="0">
              <a:ea typeface="Arial" charset="0"/>
              <a:cs typeface="Arial" charset="0"/>
            </a:endParaRPr>
          </a:p>
          <a:p>
            <a:pPr>
              <a:defRPr/>
            </a:pPr>
            <a:r>
              <a:rPr lang="en-US" b="1" dirty="0">
                <a:ea typeface="Arial" charset="0"/>
                <a:cs typeface="Arial" charset="0"/>
              </a:rPr>
              <a:t>9) Internal Medicine </a:t>
            </a:r>
          </a:p>
          <a:p>
            <a:pPr>
              <a:defRPr/>
            </a:pPr>
            <a:r>
              <a:rPr lang="en-US" b="1" dirty="0">
                <a:ea typeface="Arial" charset="0"/>
                <a:cs typeface="Arial" charset="0"/>
              </a:rPr>
              <a:t>10) General Internal Medicine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DRAFT - For Discussion/Consultation</a:t>
            </a:r>
          </a:p>
        </p:txBody>
      </p:sp>
      <p:sp>
        <p:nvSpPr>
          <p:cNvPr id="61445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2B7EA9CE-372C-4CFE-88BF-6F655AEA5ED7}" type="slidenum">
              <a:rPr lang="en-US" altLang="en-US" smtClean="0">
                <a:latin typeface="Calibri" pitchFamily="34" charset="0"/>
              </a:rPr>
              <a:pPr/>
              <a:t>10</a:t>
            </a:fld>
            <a:endParaRPr lang="en-US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545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8CEF-2D68-40BF-BC5B-8755A5577AC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7818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8CEF-2D68-40BF-BC5B-8755A5577AC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9601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8CEF-2D68-40BF-BC5B-8755A5577AC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9192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PT_FooterFullWidth_Duoton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296025"/>
            <a:ext cx="91440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800" y="254000"/>
            <a:ext cx="8839200" cy="1108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4165600" y="6362700"/>
            <a:ext cx="838200" cy="43497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b="0" i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58324B81-168E-42EB-9AE1-7848849E031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4170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8CEF-2D68-40BF-BC5B-8755A5577ACF}" type="slidenum">
              <a:rPr lang="en-CA" smtClean="0"/>
              <a:t>‹#›</a:t>
            </a:fld>
            <a:endParaRPr lang="en-C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EB4211-C8A7-41FC-AA4F-789E5BCF98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600" y="6388099"/>
            <a:ext cx="36195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32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8CEF-2D68-40BF-BC5B-8755A5577AC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8884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8CEF-2D68-40BF-BC5B-8755A5577AC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8011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8CEF-2D68-40BF-BC5B-8755A5577AC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010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8CEF-2D68-40BF-BC5B-8755A5577AC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7817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8CEF-2D68-40BF-BC5B-8755A5577AC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5449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8CEF-2D68-40BF-BC5B-8755A5577AC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2177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8CEF-2D68-40BF-BC5B-8755A5577AC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2153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A8CEF-2D68-40BF-BC5B-8755A5577ACF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682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19" Type="http://schemas.openxmlformats.org/officeDocument/2006/relationships/image" Target="../media/image23.sv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bme.postmd.utoronto.ca/wp-content/uploads/2019/10/FeedbackPocketCard.pdf" TargetMode="Externa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6.tif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N:\PGME\EIG\05_Fac Dev- Templates &amp; Samples &amp; Events\CBME Website\Logo\CBME-CBD.jpg">
            <a:extLst>
              <a:ext uri="{FF2B5EF4-FFF2-40B4-BE49-F238E27FC236}">
                <a16:creationId xmlns:a16="http://schemas.microsoft.com/office/drawing/2014/main" id="{1840E979-78F5-4DBB-B59D-0D73CA1BE0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" t="10000" r="2166" b="9999"/>
          <a:stretch/>
        </p:blipFill>
        <p:spPr bwMode="auto">
          <a:xfrm>
            <a:off x="6019801" y="6058823"/>
            <a:ext cx="2571141" cy="63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09600"/>
            <a:ext cx="8305800" cy="2419351"/>
          </a:xfr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rgbClr val="E877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CBD</a:t>
            </a:r>
            <a:br>
              <a:rPr lang="en-US" sz="4000" b="1" dirty="0">
                <a:solidFill>
                  <a:srgbClr val="FF66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4000" b="1" i="1" dirty="0">
                <a:solidFill>
                  <a:srgbClr val="FF66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CA" sz="4000" b="1" i="1" dirty="0">
                <a:solidFill>
                  <a:srgbClr val="0025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What’s Different for Residents &amp; Faculty?</a:t>
            </a:r>
            <a:endParaRPr lang="en-US" sz="4000" i="1" dirty="0">
              <a:solidFill>
                <a:srgbClr val="0025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86698" y="3657600"/>
            <a:ext cx="8428702" cy="2209800"/>
          </a:xfrm>
        </p:spPr>
        <p:txBody>
          <a:bodyPr>
            <a:normAutofit fontScale="92500"/>
          </a:bodyPr>
          <a:lstStyle/>
          <a:p>
            <a:pPr algn="l"/>
            <a:r>
              <a:rPr lang="en-US" sz="2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Susan Glover Takahashi, PhD</a:t>
            </a:r>
            <a:endParaRPr lang="en-CA" sz="26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en-US" sz="2400" spc="-1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Director, Education &amp; Research, PGME </a:t>
            </a:r>
          </a:p>
          <a:p>
            <a:pPr algn="l"/>
            <a:r>
              <a:rPr lang="en-CA" sz="2400" spc="-1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Lead, Faculty Development – CBME</a:t>
            </a:r>
          </a:p>
          <a:p>
            <a:pPr algn="l"/>
            <a:r>
              <a:rPr lang="en-US" sz="2400" spc="-1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Associate Professor, Department of Family &amp; Community Medicine</a:t>
            </a:r>
            <a:endParaRPr lang="en-CA" sz="2400" spc="-15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en-US" sz="2400" spc="-1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Associate Professor, </a:t>
            </a:r>
            <a:r>
              <a:rPr lang="en-US" sz="2400" spc="-15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Dalla</a:t>
            </a:r>
            <a:r>
              <a:rPr lang="en-US" sz="2400" spc="-1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Lana School of Public Health</a:t>
            </a:r>
            <a:r>
              <a:rPr lang="en-US" sz="2600" spc="-1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CA" sz="2600" spc="-15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defRPr/>
            </a:pP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A4A6F9-A000-4F19-86F0-DEEA557A05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700" y="6156660"/>
            <a:ext cx="990600" cy="4343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80937B-00B1-469D-B48A-58BC3661AE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" y="6148785"/>
            <a:ext cx="2486114" cy="4500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9826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298950"/>
          </a:xfrm>
        </p:spPr>
        <p:txBody>
          <a:bodyPr>
            <a:normAutofit/>
          </a:bodyPr>
          <a:lstStyle/>
          <a:p>
            <a:pPr>
              <a:defRPr/>
            </a:pPr>
            <a:endParaRPr lang="en-US" sz="2400" b="1" dirty="0">
              <a:solidFill>
                <a:schemeClr val="accent5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717550">
              <a:buFont typeface="Courier New" panose="02070309020205020404" pitchFamily="49" charset="0"/>
              <a:buChar char="o"/>
              <a:defRPr/>
            </a:pPr>
            <a:r>
              <a:rPr 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 programs in Year 1 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(in 2021-2022</a:t>
            </a: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r>
              <a:rPr lang="en-US" sz="2400" b="1" dirty="0">
                <a:solidFill>
                  <a:srgbClr val="E877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***</a:t>
            </a:r>
          </a:p>
          <a:p>
            <a:pPr marL="0" indent="0">
              <a:buNone/>
              <a:defRPr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  <a:defRPr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Joining</a:t>
            </a:r>
          </a:p>
          <a:p>
            <a:pPr>
              <a:buFontTx/>
              <a:buChar char="-"/>
              <a:defRPr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15 programs in 2</a:t>
            </a:r>
            <a:r>
              <a:rPr lang="en-US" sz="2400" baseline="30000" dirty="0">
                <a:latin typeface="Arial" charset="0"/>
                <a:ea typeface="Arial" charset="0"/>
                <a:cs typeface="Arial" charset="0"/>
              </a:rPr>
              <a:t>nd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year/cohort (incl Psychiatry)</a:t>
            </a:r>
          </a:p>
          <a:p>
            <a:pPr>
              <a:buFontTx/>
              <a:buChar char="-"/>
              <a:defRPr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14 programs in 3</a:t>
            </a:r>
            <a:r>
              <a:rPr lang="en-US" sz="2400" baseline="30000" dirty="0">
                <a:latin typeface="Arial" charset="0"/>
                <a:ea typeface="Arial" charset="0"/>
                <a:cs typeface="Arial" charset="0"/>
              </a:rPr>
              <a:t>rd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year/cohort</a:t>
            </a:r>
          </a:p>
          <a:p>
            <a:pPr>
              <a:buFontTx/>
              <a:buChar char="-"/>
              <a:defRPr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7 specialties/13 programs in 4</a:t>
            </a:r>
            <a:r>
              <a:rPr lang="en-US" sz="2400" baseline="30000" dirty="0">
                <a:latin typeface="Arial" charset="0"/>
                <a:ea typeface="Arial" charset="0"/>
                <a:cs typeface="Arial" charset="0"/>
              </a:rPr>
              <a:t>th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year/cohort</a:t>
            </a:r>
          </a:p>
          <a:p>
            <a:pPr>
              <a:buFontTx/>
              <a:buChar char="-"/>
              <a:defRPr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2 specialties in 5</a:t>
            </a:r>
            <a:r>
              <a:rPr lang="en-US" sz="2400" baseline="30000" dirty="0">
                <a:latin typeface="Arial" charset="0"/>
                <a:ea typeface="Arial" charset="0"/>
                <a:cs typeface="Arial" charset="0"/>
              </a:rPr>
              <a:t>th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year/cohort</a:t>
            </a:r>
          </a:p>
          <a:p>
            <a:pPr>
              <a:buFontTx/>
              <a:buChar char="-"/>
              <a:defRPr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>
              <a:buFontTx/>
              <a:buChar char="-"/>
              <a:defRPr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  <a:defRPr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  <a:defRPr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  <a:defRPr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367C190-7FF7-4DD9-81F4-406B58A61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6371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25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July 2021-2022 @ UofT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1E3F5CD9-25C6-4D01-B3E1-9D5B44537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6363264"/>
            <a:ext cx="2133600" cy="365125"/>
          </a:xfrm>
        </p:spPr>
        <p:txBody>
          <a:bodyPr/>
          <a:lstStyle/>
          <a:p>
            <a:r>
              <a:rPr lang="en-CA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606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D057E-9E9B-8B4B-A183-D84D64921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92" y="457200"/>
            <a:ext cx="8305803" cy="1600200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</a:pPr>
            <a:r>
              <a:rPr lang="en-US" sz="3800" b="1" spc="-4" dirty="0">
                <a:solidFill>
                  <a:srgbClr val="E877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&amp; Different </a:t>
            </a:r>
            <a:r>
              <a:rPr lang="en-US" sz="3800" b="1" spc="-4" dirty="0">
                <a:solidFill>
                  <a:srgbClr val="0025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</a:t>
            </a:r>
            <a:br>
              <a:rPr lang="en-US" sz="3800" b="1" spc="-4" dirty="0">
                <a:solidFill>
                  <a:srgbClr val="0025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3800" b="1" spc="-4" dirty="0">
                <a:solidFill>
                  <a:srgbClr val="0025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Residents &amp; Faculty</a:t>
            </a:r>
            <a:br>
              <a:rPr lang="en-US" sz="4000" spc="-4" dirty="0"/>
            </a:b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2D086-8ADD-4243-99EB-967B5BDA7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098" y="1752600"/>
            <a:ext cx="8305803" cy="4876799"/>
          </a:xfrm>
        </p:spPr>
        <p:txBody>
          <a:bodyPr>
            <a:normAutofit/>
          </a:bodyPr>
          <a:lstStyle/>
          <a:p>
            <a:pPr marL="363538" lvl="2" indent="-324000"/>
            <a:r>
              <a:rPr lang="en-US" sz="2400" spc="-4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More frequent observations </a:t>
            </a:r>
          </a:p>
          <a:p>
            <a:pPr marL="363538" lvl="2" indent="-324000"/>
            <a:r>
              <a:rPr lang="en-US" sz="2400" spc="-4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More documentation of </a:t>
            </a:r>
            <a:r>
              <a:rPr lang="en-US" sz="2400" spc="-4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observations,assessments</a:t>
            </a:r>
            <a:endParaRPr lang="en-US" sz="2400" spc="-4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63538" lvl="2" indent="-324000"/>
            <a:r>
              <a:rPr lang="en-US" sz="2400" spc="-4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Entrustment assessments</a:t>
            </a:r>
          </a:p>
          <a:p>
            <a:pPr marL="363538" lvl="2" indent="-324000"/>
            <a:r>
              <a:rPr lang="en-US" sz="2400" spc="-4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Residents asking &amp; receiving more assessments</a:t>
            </a:r>
          </a:p>
          <a:p>
            <a:pPr marL="363538" lvl="2" indent="-324000"/>
            <a:r>
              <a:rPr lang="en-US" sz="2400" spc="-4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More feedback &amp; coaching skills</a:t>
            </a:r>
          </a:p>
          <a:p>
            <a:pPr marL="363538" lvl="2" indent="-324000"/>
            <a:r>
              <a:rPr lang="en-US" sz="2400" spc="-4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Online platform for documentation</a:t>
            </a:r>
          </a:p>
          <a:p>
            <a:pPr marL="363538" lvl="2" indent="-324000"/>
            <a:r>
              <a:rPr lang="en-US" sz="2400" spc="-4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Adjustments to workflow</a:t>
            </a:r>
          </a:p>
          <a:p>
            <a:pPr marL="363538" lvl="2" indent="-324000"/>
            <a:r>
              <a:rPr lang="en-US" sz="2400" spc="-4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Learner handover more transparent, encouraged</a:t>
            </a:r>
          </a:p>
          <a:p>
            <a:pPr marL="363538" lvl="2" indent="-324000"/>
            <a:r>
              <a:rPr lang="en-US" sz="2400" spc="-4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More transparency of data</a:t>
            </a:r>
          </a:p>
          <a:p>
            <a:pPr marL="363538" lvl="2" indent="-324000"/>
            <a:r>
              <a:rPr lang="en-US" sz="2400" spc="-4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Increased understanding the data</a:t>
            </a:r>
          </a:p>
          <a:p>
            <a:pPr marL="363538" lvl="2" indent="-324000"/>
            <a:r>
              <a:rPr lang="en-US" sz="2400" spc="-4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Knowing how to act on the data</a:t>
            </a:r>
          </a:p>
          <a:p>
            <a:pPr lvl="2"/>
            <a:endParaRPr lang="en-US" sz="1950" spc="-4" dirty="0"/>
          </a:p>
          <a:p>
            <a:pPr lvl="1"/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84C678-D9BC-4375-A090-69F37C467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6363264"/>
            <a:ext cx="2133600" cy="365125"/>
          </a:xfrm>
        </p:spPr>
        <p:txBody>
          <a:bodyPr/>
          <a:lstStyle/>
          <a:p>
            <a:r>
              <a:rPr lang="en-CA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4054088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25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7583"/>
            <a:ext cx="8229600" cy="48307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CBME/CBD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Progress to date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b="1" dirty="0">
                <a:solidFill>
                  <a:srgbClr val="4698C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Different content</a:t>
            </a:r>
            <a:r>
              <a:rPr lang="en-US" sz="3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Different processes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AAC590A-721E-450C-A833-A073CA7C0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6363264"/>
            <a:ext cx="2133600" cy="365125"/>
          </a:xfrm>
        </p:spPr>
        <p:txBody>
          <a:bodyPr/>
          <a:lstStyle/>
          <a:p>
            <a:r>
              <a:rPr lang="en-CA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544367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88F11-B8FE-AA42-A800-DDFF2DDC4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25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Different</a:t>
            </a:r>
            <a:r>
              <a:rPr lang="en-US" sz="4000" b="1" dirty="0">
                <a:solidFill>
                  <a:srgbClr val="E877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1E553-C8DD-B842-994A-5B36D65FD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r>
              <a:rPr lang="en-CA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Entrustment Professional Activities (EPAs)</a:t>
            </a:r>
          </a:p>
          <a:p>
            <a:r>
              <a:rPr lang="en-CA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 Experiences (RTEs)</a:t>
            </a:r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Specialty Competency Requirements (SCR)</a:t>
            </a:r>
            <a:endParaRPr lang="en-CA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C46AD5D-61BE-4EC8-9DB6-AE39B18E5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6363264"/>
            <a:ext cx="2133600" cy="365125"/>
          </a:xfrm>
        </p:spPr>
        <p:txBody>
          <a:bodyPr/>
          <a:lstStyle/>
          <a:p>
            <a:r>
              <a:rPr lang="en-CA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981083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9793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25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7444"/>
            <a:ext cx="8229600" cy="48307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CBME/CBD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Progress to date 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Different content 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3600" b="1" dirty="0">
                <a:solidFill>
                  <a:srgbClr val="4698C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Different processes</a:t>
            </a:r>
            <a:r>
              <a:rPr lang="en-CA" sz="3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92E8907-916E-4549-B69F-4DB57CE65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6363264"/>
            <a:ext cx="2133600" cy="365125"/>
          </a:xfrm>
        </p:spPr>
        <p:txBody>
          <a:bodyPr/>
          <a:lstStyle/>
          <a:p>
            <a:r>
              <a:rPr lang="en-CA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848366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88F11-B8FE-AA42-A800-DDFF2DDC4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25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Different </a:t>
            </a:r>
            <a:r>
              <a:rPr lang="en-US" sz="4000" b="1" dirty="0">
                <a:solidFill>
                  <a:srgbClr val="E877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1E553-C8DD-B842-994A-5B36D65FD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Stages</a:t>
            </a:r>
          </a:p>
          <a:p>
            <a:r>
              <a:rPr lang="en-CA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Entrustment</a:t>
            </a:r>
          </a:p>
          <a:p>
            <a:r>
              <a:rPr lang="en-CA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Observations</a:t>
            </a:r>
          </a:p>
          <a:p>
            <a:r>
              <a:rPr lang="en-CA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Online assessments</a:t>
            </a:r>
          </a:p>
          <a:p>
            <a:r>
              <a:rPr lang="en-CA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Feedback &amp; coaching culture</a:t>
            </a:r>
          </a:p>
          <a:p>
            <a:r>
              <a:rPr lang="en-CA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Transparency including  handover</a:t>
            </a:r>
          </a:p>
          <a:p>
            <a:r>
              <a:rPr lang="en-CA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Competence Committee</a:t>
            </a:r>
          </a:p>
          <a:p>
            <a:endParaRPr lang="en-CA" sz="28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CA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…..</a:t>
            </a:r>
            <a:r>
              <a:rPr lang="en-CA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MUCH HARDER </a:t>
            </a:r>
            <a:r>
              <a:rPr lang="en-CA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change </a:t>
            </a:r>
            <a:r>
              <a:rPr lang="en-CA" sz="2800" b="1" i="1" dirty="0">
                <a:solidFill>
                  <a:srgbClr val="E877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</a:t>
            </a:r>
            <a:r>
              <a:rPr lang="en-CA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we learn, teach assess, work</a:t>
            </a:r>
            <a:r>
              <a:rPr lang="en-CA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(than what)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777DD5B-C832-463B-8FDA-FEFC6165F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6363264"/>
            <a:ext cx="2133600" cy="365125"/>
          </a:xfrm>
        </p:spPr>
        <p:txBody>
          <a:bodyPr/>
          <a:lstStyle/>
          <a:p>
            <a:r>
              <a:rPr lang="en-CA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867327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32658-58D1-214C-845C-5AC9B4A4A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1057F-DF7E-8648-8FF7-A2975F920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Whole group review</a:t>
            </a:r>
          </a:p>
          <a:p>
            <a:r>
              <a:rPr lang="en-US" dirty="0"/>
              <a:t>Apply to an EPA in breakout room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E28C04-1E5C-0F41-A8EE-86B468FA1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8CEF-2D68-40BF-BC5B-8755A5577ACF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4084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1"/>
            <a:ext cx="9144000" cy="6858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Updated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EPA Overall Assessment Scale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1242038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Overall: Indicate your assessment of this resident’s performance on this specific encounter. This assessment does not confer overall entrustability; it will inform future Competence Committee decisions that are made in consideration of all available data.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E18135E-3BFB-4117-B85C-E974ACA9E6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5" t="24939" r="24044" b="2099"/>
          <a:stretch/>
        </p:blipFill>
        <p:spPr>
          <a:xfrm>
            <a:off x="667715" y="2533635"/>
            <a:ext cx="4812559" cy="4291994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F7B98AC1-4081-4AAA-920E-6281263049CF}"/>
              </a:ext>
            </a:extLst>
          </p:cNvPr>
          <p:cNvGrpSpPr/>
          <p:nvPr/>
        </p:nvGrpSpPr>
        <p:grpSpPr>
          <a:xfrm>
            <a:off x="4084594" y="1517672"/>
            <a:ext cx="4640305" cy="4371275"/>
            <a:chOff x="4046495" y="1426077"/>
            <a:chExt cx="4640305" cy="4371275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B77EDF5F-E355-460E-9FAD-348B37D57D17}"/>
                </a:ext>
              </a:extLst>
            </p:cNvPr>
            <p:cNvGrpSpPr/>
            <p:nvPr/>
          </p:nvGrpSpPr>
          <p:grpSpPr>
            <a:xfrm>
              <a:off x="4046495" y="1426077"/>
              <a:ext cx="4640305" cy="4371275"/>
              <a:chOff x="4046495" y="1441472"/>
              <a:chExt cx="4640305" cy="4371275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4275360-57E4-4016-BEB3-0678CB85E432}"/>
                  </a:ext>
                </a:extLst>
              </p:cNvPr>
              <p:cNvSpPr txBox="1"/>
              <p:nvPr/>
            </p:nvSpPr>
            <p:spPr>
              <a:xfrm>
                <a:off x="6096000" y="3196646"/>
                <a:ext cx="2590800" cy="2616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000" dirty="0">
                  <a:latin typeface="Open Sans"/>
                  <a:ea typeface="Calibri" panose="020F0502020204030204" pitchFamily="34" charset="0"/>
                  <a:cs typeface="Times New Roman (Body CS)"/>
                </a:endParaRPr>
              </a:p>
              <a:p>
                <a:endParaRPr lang="en-US" dirty="0">
                  <a:latin typeface="Open Sans"/>
                  <a:ea typeface="Calibri" panose="020F0502020204030204" pitchFamily="34" charset="0"/>
                  <a:cs typeface="Times New Roman (Body CS)"/>
                </a:endParaRPr>
              </a:p>
              <a:p>
                <a:r>
                  <a:rPr lang="en-US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Your assessment is completed from the </a:t>
                </a:r>
                <a:r>
                  <a:rPr lang="en-US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Assessor’s point of view</a:t>
                </a:r>
                <a:r>
                  <a:rPr lang="en-US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i.e. based upon your observation as an assessor</a:t>
                </a:r>
                <a:endParaRPr lang="en-CA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CA" dirty="0"/>
              </a:p>
            </p:txBody>
          </p:sp>
          <p:pic>
            <p:nvPicPr>
              <p:cNvPr id="10" name="Graphic 9" descr="Badge 1">
                <a:hlinkClick r:id="" action="ppaction://noaction"/>
                <a:extLst>
                  <a:ext uri="{FF2B5EF4-FFF2-40B4-BE49-F238E27FC236}">
                    <a16:creationId xmlns:a16="http://schemas.microsoft.com/office/drawing/2014/main" id="{2956895A-A984-4C06-AC4E-AEF24C7A42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766650" y="3102298"/>
                <a:ext cx="720000" cy="720000"/>
              </a:xfrm>
              <a:prstGeom prst="rect">
                <a:avLst/>
              </a:prstGeom>
            </p:spPr>
          </p:pic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B63EB189-68A3-4711-B986-7B555CE522A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046495" y="1441472"/>
                <a:ext cx="3078209" cy="117613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DAF8CA40-9134-4DA4-B738-AEC97FBAE4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24700" y="2602209"/>
              <a:ext cx="0" cy="39915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6D868C8-AC18-430F-B400-38E49405EA7B}"/>
              </a:ext>
            </a:extLst>
          </p:cNvPr>
          <p:cNvGrpSpPr/>
          <p:nvPr/>
        </p:nvGrpSpPr>
        <p:grpSpPr>
          <a:xfrm>
            <a:off x="2522237" y="1784420"/>
            <a:ext cx="6215862" cy="3533829"/>
            <a:chOff x="2522237" y="1784420"/>
            <a:chExt cx="6215862" cy="3533829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477A28D-1AB5-4795-A10A-49AE8E1FD6CC}"/>
                </a:ext>
              </a:extLst>
            </p:cNvPr>
            <p:cNvSpPr txBox="1"/>
            <p:nvPr/>
          </p:nvSpPr>
          <p:spPr>
            <a:xfrm>
              <a:off x="6120899" y="3563923"/>
              <a:ext cx="26172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>
                <a:latin typeface="Open Sans"/>
                <a:ea typeface="Calibri" panose="020F0502020204030204" pitchFamily="34" charset="0"/>
                <a:cs typeface="Times New Roman (Body CS)"/>
              </a:endParaRPr>
            </a:p>
            <a:p>
              <a:r>
                <a:rPr lang="en-US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Your assessment is completed based on the observation of a </a:t>
              </a:r>
              <a:r>
                <a:rPr lang="en-US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specific encounter</a:t>
              </a:r>
              <a:endParaRPr lang="en-CA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CA" dirty="0"/>
            </a:p>
          </p:txBody>
        </p:sp>
        <p:pic>
          <p:nvPicPr>
            <p:cNvPr id="60" name="Graphic 59" descr="Badge">
              <a:hlinkClick r:id="" action="ppaction://noaction"/>
              <a:extLst>
                <a:ext uri="{FF2B5EF4-FFF2-40B4-BE49-F238E27FC236}">
                  <a16:creationId xmlns:a16="http://schemas.microsoft.com/office/drawing/2014/main" id="{1F7E3548-361C-40C3-9075-C31A8F79B1E3}"/>
                </a:ext>
              </a:extLst>
            </p:cNvPr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833154" y="3178498"/>
              <a:ext cx="720000" cy="720000"/>
            </a:xfrm>
            <a:prstGeom prst="rect">
              <a:avLst/>
            </a:prstGeom>
          </p:spPr>
        </p:pic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9A41116B-AAC3-4BDB-AC45-94B54B92B89A}"/>
                </a:ext>
              </a:extLst>
            </p:cNvPr>
            <p:cNvCxnSpPr>
              <a:cxnSpLocks/>
            </p:cNvCxnSpPr>
            <p:nvPr/>
          </p:nvCxnSpPr>
          <p:spPr>
            <a:xfrm>
              <a:off x="7193154" y="2649553"/>
              <a:ext cx="0" cy="4434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5B195DED-1C51-464B-884B-C1A1BA14691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22237" y="1784420"/>
              <a:ext cx="4670919" cy="8651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34A9FAB-3547-480B-B4AE-D8A996375ABB}"/>
              </a:ext>
            </a:extLst>
          </p:cNvPr>
          <p:cNvGrpSpPr/>
          <p:nvPr/>
        </p:nvGrpSpPr>
        <p:grpSpPr>
          <a:xfrm>
            <a:off x="6110763" y="1847453"/>
            <a:ext cx="2617200" cy="4046742"/>
            <a:chOff x="6120899" y="1842205"/>
            <a:chExt cx="2617200" cy="4046742"/>
          </a:xfrm>
        </p:grpSpPr>
        <p:pic>
          <p:nvPicPr>
            <p:cNvPr id="17" name="Graphic 16" descr="Badge 3">
              <a:hlinkClick r:id="" action="ppaction://noaction"/>
              <a:extLst>
                <a:ext uri="{FF2B5EF4-FFF2-40B4-BE49-F238E27FC236}">
                  <a16:creationId xmlns:a16="http://schemas.microsoft.com/office/drawing/2014/main" id="{A07155BC-7DED-4357-92F2-A4858ABFB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833154" y="3186943"/>
              <a:ext cx="720000" cy="72000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23DFECE-5AFB-4C4A-9462-C7BB607E9B59}"/>
                </a:ext>
              </a:extLst>
            </p:cNvPr>
            <p:cNvSpPr txBox="1"/>
            <p:nvPr/>
          </p:nvSpPr>
          <p:spPr>
            <a:xfrm>
              <a:off x="6120899" y="3857622"/>
              <a:ext cx="261720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Your assessment is completed from the </a:t>
              </a:r>
              <a:r>
                <a:rPr lang="en-US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Assessor’s point of view</a:t>
              </a:r>
              <a:r>
                <a:rPr lang="en-US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i.e. based upon your observation as an assessor</a:t>
              </a:r>
              <a:endParaRPr lang="en-CA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CA" dirty="0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4569FD32-DB3E-4928-B18B-3D3443641B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89706" y="1842205"/>
              <a:ext cx="812082" cy="8769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462AEA05-569B-4D9E-8FE5-8047BD5BB93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87291" y="2719250"/>
              <a:ext cx="5862" cy="4536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FF1F2BE-EE7E-4B69-9892-74CD2203C4B6}"/>
              </a:ext>
            </a:extLst>
          </p:cNvPr>
          <p:cNvGrpSpPr/>
          <p:nvPr/>
        </p:nvGrpSpPr>
        <p:grpSpPr>
          <a:xfrm>
            <a:off x="4084594" y="2317914"/>
            <a:ext cx="4652486" cy="4946166"/>
            <a:chOff x="4084594" y="2317914"/>
            <a:chExt cx="4652486" cy="4946166"/>
          </a:xfrm>
        </p:grpSpPr>
        <p:pic>
          <p:nvPicPr>
            <p:cNvPr id="36" name="Graphic 35" descr="Badge 4">
              <a:hlinkClick r:id="" action="ppaction://noaction"/>
              <a:extLst>
                <a:ext uri="{FF2B5EF4-FFF2-40B4-BE49-F238E27FC236}">
                  <a16:creationId xmlns:a16="http://schemas.microsoft.com/office/drawing/2014/main" id="{180064C0-A312-4E4B-8283-C5E62B00F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839754" y="3170053"/>
              <a:ext cx="720000" cy="72000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099A5FE-79F2-46FB-BDA2-A62150D8C4A0}"/>
                </a:ext>
              </a:extLst>
            </p:cNvPr>
            <p:cNvSpPr txBox="1"/>
            <p:nvPr/>
          </p:nvSpPr>
          <p:spPr>
            <a:xfrm>
              <a:off x="6119880" y="3847760"/>
              <a:ext cx="2617200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Your assessment 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contributes to Competence Committee decisions</a:t>
              </a:r>
              <a:endParaRPr lang="en-CA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CA" dirty="0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307549E-37F1-4373-B3ED-FDCC55F2F2DD}"/>
                </a:ext>
              </a:extLst>
            </p:cNvPr>
            <p:cNvCxnSpPr>
              <a:cxnSpLocks/>
            </p:cNvCxnSpPr>
            <p:nvPr/>
          </p:nvCxnSpPr>
          <p:spPr>
            <a:xfrm>
              <a:off x="7215050" y="2641107"/>
              <a:ext cx="0" cy="45185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D8E07791-1247-419C-85B5-9F866D7BEEE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84594" y="2317914"/>
              <a:ext cx="3127191" cy="32235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EFAAEFC-9EBC-45FA-9348-9A86B017C0B4}"/>
              </a:ext>
            </a:extLst>
          </p:cNvPr>
          <p:cNvGrpSpPr/>
          <p:nvPr/>
        </p:nvGrpSpPr>
        <p:grpSpPr>
          <a:xfrm>
            <a:off x="5562600" y="3218712"/>
            <a:ext cx="3124200" cy="7995747"/>
            <a:chOff x="5562600" y="3218712"/>
            <a:chExt cx="3124200" cy="7995747"/>
          </a:xfrm>
        </p:grpSpPr>
        <p:pic>
          <p:nvPicPr>
            <p:cNvPr id="42" name="Graphic 41" descr="Badge 5">
              <a:hlinkClick r:id="" action="ppaction://noaction"/>
              <a:extLst>
                <a:ext uri="{FF2B5EF4-FFF2-40B4-BE49-F238E27FC236}">
                  <a16:creationId xmlns:a16="http://schemas.microsoft.com/office/drawing/2014/main" id="{B238540F-699B-4830-A4A9-BE17FCECD6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866769" y="3218712"/>
              <a:ext cx="720000" cy="72000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F6E47C1-16A6-4010-A68A-F02292F131EF}"/>
                </a:ext>
              </a:extLst>
            </p:cNvPr>
            <p:cNvSpPr txBox="1"/>
            <p:nvPr/>
          </p:nvSpPr>
          <p:spPr>
            <a:xfrm>
              <a:off x="6069600" y="3920154"/>
              <a:ext cx="2617200" cy="7294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Your assessment is a 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binary (yes/no) decision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about your view of the resident’s performance for a specific EPA task/activity and moment</a:t>
              </a:r>
              <a:endParaRPr lang="en-CA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CA" dirty="0"/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7228C48E-48CA-41C2-AB54-9218937E1D32}"/>
                </a:ext>
              </a:extLst>
            </p:cNvPr>
            <p:cNvCxnSpPr/>
            <p:nvPr/>
          </p:nvCxnSpPr>
          <p:spPr>
            <a:xfrm flipH="1">
              <a:off x="5562600" y="4343400"/>
              <a:ext cx="4572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241D35B-691C-4E18-A22B-06C6439CC4B8}"/>
              </a:ext>
            </a:extLst>
          </p:cNvPr>
          <p:cNvGrpSpPr/>
          <p:nvPr/>
        </p:nvGrpSpPr>
        <p:grpSpPr>
          <a:xfrm>
            <a:off x="320176" y="2442367"/>
            <a:ext cx="8400915" cy="4580911"/>
            <a:chOff x="320176" y="2442367"/>
            <a:chExt cx="8400915" cy="4580911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458AFE8-6BE4-4853-B89D-318B7F22F5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0176" y="2456060"/>
              <a:ext cx="1" cy="94497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26A12FA-D4A0-43F3-8769-E82562A40006}"/>
                </a:ext>
              </a:extLst>
            </p:cNvPr>
            <p:cNvSpPr txBox="1"/>
            <p:nvPr/>
          </p:nvSpPr>
          <p:spPr>
            <a:xfrm>
              <a:off x="6103891" y="3883957"/>
              <a:ext cx="2617200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‘Yes’ to entrustment = Assessor’s view that the resident performed the observed EPA in a safe and effective manner</a:t>
              </a:r>
              <a:endParaRPr lang="en-CA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CA" dirty="0"/>
            </a:p>
          </p:txBody>
        </p:sp>
        <p:pic>
          <p:nvPicPr>
            <p:cNvPr id="48" name="Graphic 47" descr="Badge 6">
              <a:hlinkClick r:id="" action="ppaction://noaction"/>
              <a:extLst>
                <a:ext uri="{FF2B5EF4-FFF2-40B4-BE49-F238E27FC236}">
                  <a16:creationId xmlns:a16="http://schemas.microsoft.com/office/drawing/2014/main" id="{79391260-5C2D-4B30-8887-423592B4E4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830223" y="3163957"/>
              <a:ext cx="720000" cy="720000"/>
            </a:xfrm>
            <a:prstGeom prst="rect">
              <a:avLst/>
            </a:prstGeom>
          </p:spPr>
        </p:pic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97486FD-3C92-4B22-8492-07AA7718AA65}"/>
                </a:ext>
              </a:extLst>
            </p:cNvPr>
            <p:cNvCxnSpPr/>
            <p:nvPr/>
          </p:nvCxnSpPr>
          <p:spPr>
            <a:xfrm>
              <a:off x="442577" y="2656114"/>
              <a:ext cx="1620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13576E8-4186-4579-90E1-171D978B47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2259" y="2658965"/>
              <a:ext cx="318" cy="167397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B8CB28F-541C-44F6-914F-B3B36B331B4F}"/>
                </a:ext>
              </a:extLst>
            </p:cNvPr>
            <p:cNvCxnSpPr/>
            <p:nvPr/>
          </p:nvCxnSpPr>
          <p:spPr>
            <a:xfrm flipH="1">
              <a:off x="442577" y="4333961"/>
              <a:ext cx="1620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42D721D-DB14-4C51-A031-73870687D8EC}"/>
                </a:ext>
              </a:extLst>
            </p:cNvPr>
            <p:cNvCxnSpPr>
              <a:cxnSpLocks/>
            </p:cNvCxnSpPr>
            <p:nvPr/>
          </p:nvCxnSpPr>
          <p:spPr>
            <a:xfrm>
              <a:off x="320176" y="3407563"/>
              <a:ext cx="12240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E2B7B95-225C-4DD7-902F-9A3F268717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0176" y="2442367"/>
              <a:ext cx="6867116" cy="136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F9A7B0E-F3AB-4C8E-B9A9-318F8659A96D}"/>
                </a:ext>
              </a:extLst>
            </p:cNvPr>
            <p:cNvCxnSpPr>
              <a:cxnSpLocks/>
            </p:cNvCxnSpPr>
            <p:nvPr/>
          </p:nvCxnSpPr>
          <p:spPr>
            <a:xfrm>
              <a:off x="7187292" y="2442367"/>
              <a:ext cx="0" cy="72816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1E9D35FF-6B92-4C56-B930-78DA5FA556E3}"/>
              </a:ext>
            </a:extLst>
          </p:cNvPr>
          <p:cNvGrpSpPr/>
          <p:nvPr/>
        </p:nvGrpSpPr>
        <p:grpSpPr>
          <a:xfrm>
            <a:off x="320176" y="2442367"/>
            <a:ext cx="8396310" cy="4034632"/>
            <a:chOff x="320176" y="2442367"/>
            <a:chExt cx="8396310" cy="4034632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6C7A701D-0891-47BE-ADF3-7CD5021A08E9}"/>
                </a:ext>
              </a:extLst>
            </p:cNvPr>
            <p:cNvCxnSpPr>
              <a:cxnSpLocks/>
            </p:cNvCxnSpPr>
            <p:nvPr/>
          </p:nvCxnSpPr>
          <p:spPr>
            <a:xfrm>
              <a:off x="461869" y="4343400"/>
              <a:ext cx="0" cy="213359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F2F558FE-8D8A-4326-9C5A-CAD089E5403A}"/>
                </a:ext>
              </a:extLst>
            </p:cNvPr>
            <p:cNvCxnSpPr/>
            <p:nvPr/>
          </p:nvCxnSpPr>
          <p:spPr>
            <a:xfrm>
              <a:off x="461869" y="4343400"/>
              <a:ext cx="16200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0472D57E-3502-4772-B8BB-C31A1C760E99}"/>
                </a:ext>
              </a:extLst>
            </p:cNvPr>
            <p:cNvCxnSpPr/>
            <p:nvPr/>
          </p:nvCxnSpPr>
          <p:spPr>
            <a:xfrm>
              <a:off x="461869" y="6476999"/>
              <a:ext cx="16200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84" name="Graphic 83" descr="Badge 7">
              <a:hlinkClick r:id="" action="ppaction://noaction"/>
              <a:extLst>
                <a:ext uri="{FF2B5EF4-FFF2-40B4-BE49-F238E27FC236}">
                  <a16:creationId xmlns:a16="http://schemas.microsoft.com/office/drawing/2014/main" id="{476A3C0C-9CD4-4D79-8076-AA9EE62247CE}"/>
                </a:ext>
              </a:extLst>
            </p:cNvPr>
            <p:cNvPicPr>
              <a:picLocks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6804749" y="3234543"/>
              <a:ext cx="720000" cy="720000"/>
            </a:xfrm>
            <a:prstGeom prst="rect">
              <a:avLst/>
            </a:prstGeom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6CA58B40-E57F-40F9-95C5-E3CAE6F8BD3E}"/>
                </a:ext>
              </a:extLst>
            </p:cNvPr>
            <p:cNvSpPr txBox="1"/>
            <p:nvPr/>
          </p:nvSpPr>
          <p:spPr>
            <a:xfrm>
              <a:off x="6099286" y="3936616"/>
              <a:ext cx="261720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‘No’ to entrustment = Assessor’s view that the resident did </a:t>
              </a:r>
              <a:r>
                <a:rPr lang="en-US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not yet</a:t>
              </a:r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perform the observed EPA without need for assistance and/or intervention.</a:t>
              </a:r>
              <a:endParaRPr lang="en-C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0BBC4F05-29B5-46AB-B2A3-C8960B18EF60}"/>
                </a:ext>
              </a:extLst>
            </p:cNvPr>
            <p:cNvCxnSpPr>
              <a:cxnSpLocks/>
            </p:cNvCxnSpPr>
            <p:nvPr/>
          </p:nvCxnSpPr>
          <p:spPr>
            <a:xfrm>
              <a:off x="320177" y="5318249"/>
              <a:ext cx="14169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9D773659-B0C8-4548-9DEC-B5BB85EAA3C2}"/>
                </a:ext>
              </a:extLst>
            </p:cNvPr>
            <p:cNvCxnSpPr/>
            <p:nvPr/>
          </p:nvCxnSpPr>
          <p:spPr>
            <a:xfrm>
              <a:off x="320176" y="2442367"/>
              <a:ext cx="0" cy="287588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321597D6-2243-4C54-A4E3-6FC4DBF42FED}"/>
                </a:ext>
              </a:extLst>
            </p:cNvPr>
            <p:cNvCxnSpPr>
              <a:cxnSpLocks/>
            </p:cNvCxnSpPr>
            <p:nvPr/>
          </p:nvCxnSpPr>
          <p:spPr>
            <a:xfrm>
              <a:off x="320176" y="2442367"/>
              <a:ext cx="6856979" cy="1040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A368C2F9-9B5D-4B46-A022-0B0EA830636F}"/>
                </a:ext>
              </a:extLst>
            </p:cNvPr>
            <p:cNvCxnSpPr>
              <a:cxnSpLocks/>
              <a:endCxn id="84" idx="0"/>
            </p:cNvCxnSpPr>
            <p:nvPr/>
          </p:nvCxnSpPr>
          <p:spPr>
            <a:xfrm flipH="1">
              <a:off x="7164749" y="2456060"/>
              <a:ext cx="12406" cy="77848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8CB62104-7401-4A54-A153-B8397C775743}"/>
              </a:ext>
            </a:extLst>
          </p:cNvPr>
          <p:cNvGrpSpPr/>
          <p:nvPr/>
        </p:nvGrpSpPr>
        <p:grpSpPr>
          <a:xfrm>
            <a:off x="1524000" y="2442367"/>
            <a:ext cx="7119872" cy="3097772"/>
            <a:chOff x="2026555" y="2442367"/>
            <a:chExt cx="6672946" cy="2820738"/>
          </a:xfrm>
        </p:grpSpPr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2D6703B9-3AC9-42AF-83AA-5FD6B419FFFE}"/>
                </a:ext>
              </a:extLst>
            </p:cNvPr>
            <p:cNvSpPr txBox="1"/>
            <p:nvPr/>
          </p:nvSpPr>
          <p:spPr>
            <a:xfrm>
              <a:off x="6246587" y="3785777"/>
              <a:ext cx="245291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After deciding ‘yes/no’, select the descriptor that best matches your observation</a:t>
              </a:r>
              <a:endParaRPr lang="en-CA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CA" dirty="0"/>
            </a:p>
          </p:txBody>
        </p:sp>
        <p:pic>
          <p:nvPicPr>
            <p:cNvPr id="99" name="Graphic 98" descr="Badge 8">
              <a:hlinkClick r:id="" action="ppaction://noaction"/>
              <a:extLst>
                <a:ext uri="{FF2B5EF4-FFF2-40B4-BE49-F238E27FC236}">
                  <a16:creationId xmlns:a16="http://schemas.microsoft.com/office/drawing/2014/main" id="{55B9F5B6-2068-44BF-9A53-127A0F22270F}"/>
                </a:ext>
              </a:extLst>
            </p:cNvPr>
            <p:cNvPicPr>
              <a:picLocks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6989713" y="3122975"/>
              <a:ext cx="674804" cy="655610"/>
            </a:xfrm>
            <a:prstGeom prst="rect">
              <a:avLst/>
            </a:prstGeom>
          </p:spPr>
        </p:pic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31A383C1-4717-4AEE-ADC5-BF507108A2E2}"/>
                </a:ext>
              </a:extLst>
            </p:cNvPr>
            <p:cNvCxnSpPr/>
            <p:nvPr/>
          </p:nvCxnSpPr>
          <p:spPr>
            <a:xfrm flipV="1">
              <a:off x="2026555" y="2590800"/>
              <a:ext cx="0" cy="216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EEEFAFCB-5581-46BE-B92A-68BBE9163CB9}"/>
                </a:ext>
              </a:extLst>
            </p:cNvPr>
            <p:cNvCxnSpPr>
              <a:cxnSpLocks/>
            </p:cNvCxnSpPr>
            <p:nvPr/>
          </p:nvCxnSpPr>
          <p:spPr>
            <a:xfrm>
              <a:off x="2026555" y="2590800"/>
              <a:ext cx="352080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DFCC6E23-EF0F-4B66-ADCA-20B599480EAC}"/>
                </a:ext>
              </a:extLst>
            </p:cNvPr>
            <p:cNvCxnSpPr>
              <a:cxnSpLocks/>
            </p:cNvCxnSpPr>
            <p:nvPr/>
          </p:nvCxnSpPr>
          <p:spPr>
            <a:xfrm>
              <a:off x="5547360" y="2590800"/>
              <a:ext cx="0" cy="216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976BF9F8-F6CF-4F9D-B693-2951788C7463}"/>
                </a:ext>
              </a:extLst>
            </p:cNvPr>
            <p:cNvCxnSpPr/>
            <p:nvPr/>
          </p:nvCxnSpPr>
          <p:spPr>
            <a:xfrm flipV="1">
              <a:off x="3810000" y="2442367"/>
              <a:ext cx="0" cy="14843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DA36CB2-3BD1-42B7-9117-C14041816CBE}"/>
                </a:ext>
              </a:extLst>
            </p:cNvPr>
            <p:cNvCxnSpPr/>
            <p:nvPr/>
          </p:nvCxnSpPr>
          <p:spPr>
            <a:xfrm>
              <a:off x="3810000" y="2442367"/>
              <a:ext cx="20574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23EF1D55-7791-4CE7-8E5A-98EFC3B2EB91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2442367"/>
              <a:ext cx="0" cy="17215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9E7D5987-CBF5-4171-9E12-FA7A47A0D696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4163867"/>
              <a:ext cx="18621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332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1"/>
            <a:ext cx="9144000" cy="6858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Summary of Important Notes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8CEF-2D68-40BF-BC5B-8755A5577ACF}" type="slidenum">
              <a:rPr lang="en-CA" smtClean="0"/>
              <a:t>18</a:t>
            </a:fld>
            <a:endParaRPr lang="en-CA" dirty="0"/>
          </a:p>
        </p:txBody>
      </p:sp>
      <p:grpSp>
        <p:nvGrpSpPr>
          <p:cNvPr id="8" name="Group 7"/>
          <p:cNvGrpSpPr/>
          <p:nvPr/>
        </p:nvGrpSpPr>
        <p:grpSpPr>
          <a:xfrm>
            <a:off x="152400" y="6181114"/>
            <a:ext cx="8974015" cy="641005"/>
            <a:chOff x="152400" y="6181114"/>
            <a:chExt cx="8974015" cy="641005"/>
          </a:xfrm>
        </p:grpSpPr>
        <p:pic>
          <p:nvPicPr>
            <p:cNvPr id="9" name="Picture 8" descr="N:\PGME\EIG\11_Personal Folders\Heidi\Admin-general\Post MD Education Logos\Sig_EDUAB_PostMDEducation_655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6181114"/>
              <a:ext cx="2499359" cy="559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N:\PGME\EIG\05_Fac Dev- Templates &amp; Samples &amp; Events\CBME Website\Logo\CBME-CBD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1951" y="6181114"/>
              <a:ext cx="2194464" cy="641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1799833" y="1449418"/>
            <a:ext cx="62293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EPAs are designed to be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stage/level specific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Learners play a key role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providing “faculty development” about the EPAs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Learners should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avoid pressuring faculty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on their preferred entrustment rating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If a ‘no’ is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related to resident performance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(e.g. patient acuity, clinical time constraints, etc.), please provide details in the “Areas for Improvement” comment box.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Remember the importance of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specific actionable coaching comments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future resident performance (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Feedback and Coaching Pocket Card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935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E7907-0149-3944-9263-439D55978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85858"/>
                </a:solidFill>
              </a:rPr>
              <a:t>Break out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B5E63-24D4-1247-8E6E-B56CE42EB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483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u="sng" dirty="0">
                <a:solidFill>
                  <a:srgbClr val="E87722"/>
                </a:solidFill>
              </a:rPr>
              <a:t>IN CHAT, see: </a:t>
            </a:r>
            <a:r>
              <a:rPr lang="en-US" sz="2000" b="1" u="sng" dirty="0">
                <a:solidFill>
                  <a:srgbClr val="7030A0"/>
                </a:solidFill>
              </a:rPr>
              <a:t>EPA handout </a:t>
            </a:r>
          </a:p>
          <a:p>
            <a:pPr marL="0" indent="0">
              <a:buNone/>
            </a:pPr>
            <a:r>
              <a:rPr lang="en-US" sz="2000" b="1" dirty="0"/>
              <a:t>Group 1</a:t>
            </a:r>
            <a:r>
              <a:rPr lang="en-US" sz="2000" dirty="0"/>
              <a:t>  - TTD #1</a:t>
            </a:r>
          </a:p>
          <a:p>
            <a:pPr marL="0" indent="0">
              <a:buNone/>
            </a:pPr>
            <a:r>
              <a:rPr lang="en-US" sz="2000" b="1" dirty="0"/>
              <a:t>Group 2</a:t>
            </a:r>
            <a:r>
              <a:rPr lang="en-US" sz="2000" dirty="0"/>
              <a:t> – TTD #2</a:t>
            </a:r>
          </a:p>
          <a:p>
            <a:pPr marL="0" indent="0">
              <a:buNone/>
            </a:pPr>
            <a:r>
              <a:rPr lang="en-US" sz="2000" b="1" dirty="0"/>
              <a:t>Group 3</a:t>
            </a:r>
            <a:r>
              <a:rPr lang="en-US" sz="2000" dirty="0"/>
              <a:t> – FOD #1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400" b="1" i="1" dirty="0"/>
              <a:t>Compare &amp; contrast</a:t>
            </a:r>
          </a:p>
          <a:p>
            <a:pPr marL="0" indent="0">
              <a:buNone/>
            </a:pPr>
            <a:r>
              <a:rPr lang="en-US" sz="2400" b="1" i="1" dirty="0"/>
              <a:t>your expectations between</a:t>
            </a:r>
          </a:p>
          <a:p>
            <a:pPr>
              <a:buFontTx/>
              <a:buChar char="-"/>
            </a:pP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Competent?</a:t>
            </a:r>
          </a:p>
          <a:p>
            <a:pPr>
              <a:buFontTx/>
              <a:buChar char="-"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Direction?</a:t>
            </a:r>
          </a:p>
          <a:p>
            <a:pPr marL="0" indent="0">
              <a:buNone/>
            </a:pPr>
            <a:r>
              <a:rPr lang="en-US" sz="2400" dirty="0"/>
              <a:t>(PS: confirm Recorder </a:t>
            </a:r>
          </a:p>
          <a:p>
            <a:pPr marL="0" indent="0">
              <a:buNone/>
            </a:pPr>
            <a:r>
              <a:rPr lang="en-US" sz="2400" dirty="0"/>
              <a:t>&amp; Reporter)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864B98-CB6E-B34E-8E40-89FFA6FB0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8CEF-2D68-40BF-BC5B-8755A5577ACF}" type="slidenum">
              <a:rPr lang="en-CA" smtClean="0"/>
              <a:t>19</a:t>
            </a:fld>
            <a:endParaRPr lang="en-CA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C0841F8-2900-0440-8E23-0A7CDDF400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5" t="24939" r="24044" b="2099"/>
          <a:stretch/>
        </p:blipFill>
        <p:spPr>
          <a:xfrm>
            <a:off x="4263847" y="1473503"/>
            <a:ext cx="4385348" cy="391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843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382000" cy="350837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25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</a:t>
            </a:r>
            <a:r>
              <a:rPr lang="en-US" sz="4000" b="1" dirty="0">
                <a:solidFill>
                  <a:srgbClr val="4698C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Starting</a:t>
            </a:r>
            <a:r>
              <a:rPr lang="en-US" sz="4000" b="1" dirty="0">
                <a:solidFill>
                  <a:srgbClr val="0025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Point?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31F2262-F3EC-4220-A8DD-CA38C8BC2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6363264"/>
            <a:ext cx="2133600" cy="365125"/>
          </a:xfrm>
        </p:spPr>
        <p:txBody>
          <a:bodyPr/>
          <a:lstStyle/>
          <a:p>
            <a:r>
              <a:rPr lang="en-CA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3AB767-457A-854C-A6F2-2EAEA24955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804109"/>
            <a:ext cx="7467600" cy="58463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1450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E7907-0149-3944-9263-439D55978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85858"/>
                </a:solidFill>
              </a:rPr>
              <a:t>Report 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B5E63-24D4-1247-8E6E-B56CE42EB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483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Group 1</a:t>
            </a:r>
            <a:r>
              <a:rPr lang="en-US" sz="2000" dirty="0"/>
              <a:t>  - TTD #1</a:t>
            </a:r>
          </a:p>
          <a:p>
            <a:pPr marL="0" indent="0">
              <a:buNone/>
            </a:pPr>
            <a:r>
              <a:rPr lang="en-US" sz="2000" b="1" dirty="0"/>
              <a:t>Group 2</a:t>
            </a:r>
            <a:r>
              <a:rPr lang="en-US" sz="2000" dirty="0"/>
              <a:t> – TTD #2</a:t>
            </a:r>
          </a:p>
          <a:p>
            <a:pPr marL="0" indent="0">
              <a:buNone/>
            </a:pPr>
            <a:r>
              <a:rPr lang="en-US" sz="2000" b="1" dirty="0"/>
              <a:t>Group 3</a:t>
            </a:r>
            <a:r>
              <a:rPr lang="en-US" sz="2000" dirty="0"/>
              <a:t> – FOD #1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400" b="1" i="1" dirty="0"/>
              <a:t>Compare &amp; contrast</a:t>
            </a:r>
          </a:p>
          <a:p>
            <a:pPr marL="0" indent="0">
              <a:buNone/>
            </a:pPr>
            <a:r>
              <a:rPr lang="en-US" sz="2400" b="1" i="1" dirty="0"/>
              <a:t>your expectations between</a:t>
            </a:r>
          </a:p>
          <a:p>
            <a:pPr>
              <a:buFontTx/>
              <a:buChar char="-"/>
            </a:pP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Competent?</a:t>
            </a:r>
          </a:p>
          <a:p>
            <a:pPr>
              <a:buFontTx/>
              <a:buChar char="-"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Direction?</a:t>
            </a:r>
          </a:p>
          <a:p>
            <a:pPr marL="0" indent="0">
              <a:buNone/>
            </a:pPr>
            <a:r>
              <a:rPr lang="en-US" sz="2400" dirty="0"/>
              <a:t>(PS: confirm Recorder </a:t>
            </a:r>
          </a:p>
          <a:p>
            <a:pPr marL="0" indent="0">
              <a:buNone/>
            </a:pPr>
            <a:r>
              <a:rPr lang="en-US" sz="2400" dirty="0"/>
              <a:t>&amp; Reporter)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864B98-CB6E-B34E-8E40-89FFA6FB0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8CEF-2D68-40BF-BC5B-8755A5577ACF}" type="slidenum">
              <a:rPr lang="en-CA" smtClean="0"/>
              <a:t>20</a:t>
            </a:fld>
            <a:endParaRPr lang="en-CA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C0841F8-2900-0440-8E23-0A7CDDF400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5" t="24939" r="24044" b="2099"/>
          <a:stretch/>
        </p:blipFill>
        <p:spPr>
          <a:xfrm>
            <a:off x="3962400" y="1846091"/>
            <a:ext cx="4385348" cy="391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178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91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25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910" y="1981200"/>
            <a:ext cx="8282158" cy="324961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CBME/CBD </a:t>
            </a:r>
            <a:r>
              <a:rPr lang="en-US" sz="3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 years in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Progress to date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Different content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Different processes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ADB3CEB6-8F1B-43D0-8685-70B2F8175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6340475"/>
            <a:ext cx="2133600" cy="365125"/>
          </a:xfrm>
        </p:spPr>
        <p:txBody>
          <a:bodyPr/>
          <a:lstStyle/>
          <a:p>
            <a:r>
              <a:rPr lang="en-CA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5186025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-51188" y="327841"/>
            <a:ext cx="91440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58585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Resources:</a:t>
            </a:r>
          </a:p>
          <a:p>
            <a:r>
              <a:rPr lang="en-US" sz="4000" b="1" dirty="0">
                <a:solidFill>
                  <a:srgbClr val="0025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PGME CBME/CBD Website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706895" y="2292070"/>
            <a:ext cx="5730208" cy="4233173"/>
            <a:chOff x="1645986" y="1615917"/>
            <a:chExt cx="5852028" cy="4462822"/>
          </a:xfrm>
        </p:grpSpPr>
        <p:pic>
          <p:nvPicPr>
            <p:cNvPr id="10" name="Picture Placeholder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48" r="6948"/>
            <a:stretch>
              <a:fillRect/>
            </a:stretch>
          </p:blipFill>
          <p:spPr>
            <a:xfrm>
              <a:off x="1645986" y="1615917"/>
              <a:ext cx="5852028" cy="4389021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>
            <a:xfrm>
              <a:off x="4419600" y="4783339"/>
              <a:ext cx="1447800" cy="1295400"/>
            </a:xfrm>
            <a:prstGeom prst="ellipse">
              <a:avLst/>
            </a:prstGeom>
            <a:noFill/>
            <a:ln w="57150">
              <a:solidFill>
                <a:srgbClr val="D3543B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1951453" y="1745654"/>
            <a:ext cx="49426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http://cbme.postmd.utoronto.ca/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ED63E10-1FDA-46C1-B70C-D55E94F98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6356586"/>
            <a:ext cx="2133600" cy="365125"/>
          </a:xfrm>
        </p:spPr>
        <p:txBody>
          <a:bodyPr/>
          <a:lstStyle/>
          <a:p>
            <a:r>
              <a:rPr lang="en-CA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2901363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B8563CE-2968-40BC-90C4-88A29631BBB8}"/>
              </a:ext>
            </a:extLst>
          </p:cNvPr>
          <p:cNvSpPr txBox="1">
            <a:spLocks/>
          </p:cNvSpPr>
          <p:nvPr/>
        </p:nvSpPr>
        <p:spPr>
          <a:xfrm>
            <a:off x="1143001" y="403226"/>
            <a:ext cx="6629400" cy="1142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0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Questions &amp; Discussion</a:t>
            </a:r>
            <a:endParaRPr lang="en-US" sz="4000" b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FABD77-D038-4405-A89F-BD9751804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1676400"/>
            <a:ext cx="4305300" cy="4305300"/>
          </a:xfrm>
          <a:prstGeom prst="rect">
            <a:avLst/>
          </a:prstGeo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B1A0AFD4-C636-4ADE-922E-91DDAFB0D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6340475"/>
            <a:ext cx="2133600" cy="365125"/>
          </a:xfrm>
        </p:spPr>
        <p:txBody>
          <a:bodyPr/>
          <a:lstStyle/>
          <a:p>
            <a:r>
              <a:rPr lang="en-CA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3693156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25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23" y="1905000"/>
            <a:ext cx="8229600" cy="324961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b="1" dirty="0">
                <a:solidFill>
                  <a:srgbClr val="4698C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CBME / CBD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Progress to date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Different content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Different processes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1FDD026A-5E80-41D9-99E2-F44777C51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6363264"/>
            <a:ext cx="2133600" cy="365125"/>
          </a:xfrm>
        </p:spPr>
        <p:txBody>
          <a:bodyPr/>
          <a:lstStyle/>
          <a:p>
            <a:r>
              <a:rPr lang="en-CA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56708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574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5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Two Brands of </a:t>
            </a:r>
            <a:r>
              <a:rPr lang="en-US" b="1" dirty="0">
                <a:solidFill>
                  <a:srgbClr val="E877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CB</a:t>
            </a:r>
            <a:r>
              <a:rPr lang="en-US" strike="sngStrike" dirty="0">
                <a:solidFill>
                  <a:srgbClr val="E877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</a:t>
            </a:r>
            <a:r>
              <a:rPr lang="en-US" b="1" dirty="0">
                <a:solidFill>
                  <a:srgbClr val="E877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en-US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dirty="0">
                <a:solidFill>
                  <a:srgbClr val="0025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Canada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1905506"/>
            <a:ext cx="8229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3052"/>
              </a:buClr>
              <a:tabLst>
                <a:tab pos="243204" algn="l"/>
              </a:tabLst>
              <a:defRPr/>
            </a:pPr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</a:t>
            </a:r>
            <a:r>
              <a:rPr lang="en-US" sz="3000" b="1" dirty="0">
                <a:solidFill>
                  <a:srgbClr val="4698C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CBD</a:t>
            </a:r>
            <a:r>
              <a:rPr lang="en-US" sz="3000" dirty="0">
                <a:solidFill>
                  <a:srgbClr val="3366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spc="-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 “</a:t>
            </a:r>
            <a:r>
              <a:rPr lang="en-US" sz="3000" b="1" spc="-5" dirty="0">
                <a:solidFill>
                  <a:srgbClr val="4698C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Competence by Design</a:t>
            </a:r>
            <a:r>
              <a:rPr lang="en-US" sz="3000" spc="-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</a:p>
          <a:p>
            <a:pPr marL="895350" lvl="1" indent="-354013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3052"/>
              </a:buClr>
              <a:buFont typeface="Arial" panose="020B0604020202020204" pitchFamily="34" charset="0"/>
              <a:buChar char="•"/>
              <a:tabLst>
                <a:tab pos="243204" algn="l"/>
              </a:tabLst>
              <a:defRPr/>
            </a:pPr>
            <a:r>
              <a:rPr lang="en-US" sz="2800" spc="-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</a:t>
            </a:r>
            <a:r>
              <a:rPr lang="en-US" sz="2800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</a:t>
            </a:r>
            <a:r>
              <a:rPr lang="en-US" sz="2800" spc="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spc="-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Colle</a:t>
            </a:r>
            <a:r>
              <a:rPr lang="en-US" sz="2800" spc="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</a:t>
            </a:r>
            <a:r>
              <a:rPr lang="en-US" sz="2800" spc="-1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e’s approach to </a:t>
            </a:r>
            <a:r>
              <a:rPr lang="en-US" sz="280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CB</a:t>
            </a:r>
            <a:r>
              <a:rPr lang="en-US" sz="2800" spc="-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</a:p>
          <a:p>
            <a:pPr marL="895350" lvl="1" indent="-354013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3052"/>
              </a:buClr>
              <a:buFont typeface="Arial" panose="020B0604020202020204" pitchFamily="34" charset="0"/>
              <a:buChar char="•"/>
              <a:tabLst>
                <a:tab pos="243204" algn="l"/>
              </a:tabLst>
              <a:defRPr/>
            </a:pPr>
            <a:r>
              <a:rPr lang="en-US" sz="2800" spc="-1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Rollout for approximately 80 specialties in 7 cohorts over the next decade</a:t>
            </a: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3052"/>
              </a:buClr>
              <a:tabLst>
                <a:tab pos="243204" algn="l"/>
              </a:tabLst>
              <a:defRPr/>
            </a:pPr>
            <a:endParaRPr lang="en-US" sz="2400" spc="-15" dirty="0">
              <a:solidFill>
                <a:srgbClr val="3760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3052"/>
              </a:buClr>
              <a:tabLst>
                <a:tab pos="243204" algn="l"/>
              </a:tabLst>
              <a:defRPr/>
            </a:pPr>
            <a:r>
              <a:rPr lang="en-US" sz="3000" spc="-1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</a:t>
            </a:r>
            <a:r>
              <a:rPr lang="en-US" sz="3000" b="1" spc="-20" dirty="0">
                <a:solidFill>
                  <a:srgbClr val="4698C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Triple C Competency Based Curriculum </a:t>
            </a:r>
          </a:p>
          <a:p>
            <a:pPr marL="699770" lvl="1" indent="-2298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3052"/>
              </a:buClr>
              <a:buFont typeface="Times"/>
              <a:buChar char="•"/>
              <a:tabLst>
                <a:tab pos="243204" algn="l"/>
              </a:tabLst>
              <a:defRPr/>
            </a:pPr>
            <a:r>
              <a:rPr lang="en-US" sz="2800" spc="-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CFPC approach implemented in 2011</a:t>
            </a:r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7BE6BA12-81EB-4D43-96F7-29E6FF81A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6363264"/>
            <a:ext cx="2133600" cy="365125"/>
          </a:xfrm>
        </p:spPr>
        <p:txBody>
          <a:bodyPr/>
          <a:lstStyle/>
          <a:p>
            <a:r>
              <a:rPr lang="en-CA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836053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0E7EB-A0EB-C74E-8D87-5132D5321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658" y="4556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0025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Looking Back </a:t>
            </a:r>
            <a:r>
              <a:rPr lang="en-US" sz="4000" dirty="0">
                <a:solidFill>
                  <a:srgbClr val="E877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 Progress</a:t>
            </a:r>
            <a:br>
              <a:rPr lang="en-US" sz="3100" dirty="0">
                <a:solidFill>
                  <a:srgbClr val="0025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dirty="0">
                <a:solidFill>
                  <a:srgbClr val="0025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..</a:t>
            </a:r>
            <a:r>
              <a:rPr lang="en-US" b="1" dirty="0">
                <a:solidFill>
                  <a:srgbClr val="0025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 6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683EA-F301-894E-BB17-F24F7CBF6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429" y="1981200"/>
            <a:ext cx="8227142" cy="4297363"/>
          </a:xfrm>
        </p:spPr>
        <p:txBody>
          <a:bodyPr/>
          <a:lstStyle/>
          <a:p>
            <a:r>
              <a:rPr lang="en-US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Higher awareness of CBME/CBD</a:t>
            </a:r>
          </a:p>
          <a:p>
            <a:r>
              <a:rPr lang="en-US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Many involved, many conversations</a:t>
            </a:r>
          </a:p>
          <a:p>
            <a:r>
              <a:rPr lang="en-US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Building on the UofT CBME experiences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n-US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Triple C, Orthopedic Surgery, Psychiatry, Palliative Medicine, Cohorts 1-3</a:t>
            </a:r>
          </a:p>
          <a:p>
            <a:r>
              <a:rPr lang="en-US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Re-alignment of people, systems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9627033-CCC0-46D6-AC8B-41F3D2FEA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6363264"/>
            <a:ext cx="2133600" cy="365125"/>
          </a:xfrm>
        </p:spPr>
        <p:txBody>
          <a:bodyPr/>
          <a:lstStyle/>
          <a:p>
            <a:r>
              <a:rPr lang="en-CA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333771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" y="-19792"/>
            <a:ext cx="8273627" cy="1579994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25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</a:t>
            </a:r>
            <a:r>
              <a:rPr lang="en-US" sz="3600" dirty="0">
                <a:solidFill>
                  <a:srgbClr val="FF66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>
                <a:solidFill>
                  <a:srgbClr val="4698C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</a:t>
            </a:r>
            <a:r>
              <a:rPr lang="en-US" sz="3600" dirty="0">
                <a:solidFill>
                  <a:srgbClr val="FF66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>
                <a:solidFill>
                  <a:srgbClr val="0025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 focused on </a:t>
            </a:r>
            <a:r>
              <a:rPr lang="en-US" sz="3600" dirty="0">
                <a:solidFill>
                  <a:srgbClr val="0025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/>
              </a:rPr>
              <a:t></a:t>
            </a:r>
            <a:r>
              <a:rPr lang="en-US" sz="3600" dirty="0">
                <a:solidFill>
                  <a:schemeClr val="accent3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CA" sz="4000" b="1" dirty="0">
                <a:solidFill>
                  <a:srgbClr val="E877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Improvements</a:t>
            </a:r>
            <a:r>
              <a:rPr lang="en-CA" sz="4000" b="1" dirty="0">
                <a:solidFill>
                  <a:srgbClr val="0025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PGME</a:t>
            </a:r>
            <a:endParaRPr lang="en-US" sz="4000" b="1" dirty="0">
              <a:solidFill>
                <a:srgbClr val="0025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1" y="1560202"/>
            <a:ext cx="8273628" cy="4688198"/>
          </a:xfrm>
        </p:spPr>
        <p:txBody>
          <a:bodyPr>
            <a:noAutofit/>
          </a:bodyPr>
          <a:lstStyle/>
          <a:p>
            <a:pPr marL="457200" indent="-457200">
              <a:buSzPct val="109000"/>
              <a:buAutoNum type="arabicPeriod"/>
            </a:pPr>
            <a:r>
              <a:rPr lang="en-CA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More accurate, varied and focused assessments</a:t>
            </a:r>
          </a:p>
          <a:p>
            <a:pPr marL="0" indent="0">
              <a:buSzPct val="109000"/>
              <a:buNone/>
            </a:pPr>
            <a:endParaRPr lang="en-CA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54013" indent="-354013">
              <a:buSzPct val="109000"/>
              <a:buNone/>
            </a:pPr>
            <a:r>
              <a:rPr lang="en-CA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</a:t>
            </a:r>
            <a:r>
              <a:rPr lang="en-CA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Improved frequency, transparency, and quality of data</a:t>
            </a:r>
            <a:r>
              <a:rPr lang="en-CA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PD, faculty and residents, shared decision making</a:t>
            </a:r>
          </a:p>
          <a:p>
            <a:pPr marL="354013" indent="-354013">
              <a:buSzPct val="109000"/>
              <a:buNone/>
            </a:pPr>
            <a:endParaRPr lang="en-CA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54013" indent="-354013">
              <a:buSzPct val="109000"/>
              <a:buNone/>
            </a:pPr>
            <a:r>
              <a:rPr lang="en-CA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</a:t>
            </a:r>
            <a:r>
              <a:rPr lang="en-CA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Improved engagement of trainees</a:t>
            </a:r>
            <a:r>
              <a:rPr lang="en-CA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learning activities, including soliciting &amp; incorporating feedback</a:t>
            </a:r>
          </a:p>
          <a:p>
            <a:pPr marL="354013" indent="-354013">
              <a:buSzPct val="109000"/>
              <a:buNone/>
            </a:pPr>
            <a:endParaRPr lang="en-CA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54013" indent="-354013">
              <a:buSzPct val="109000"/>
              <a:buNone/>
            </a:pPr>
            <a:r>
              <a:rPr lang="en-CA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 </a:t>
            </a:r>
            <a:r>
              <a:rPr lang="en-CA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More confident and knowledgeable trainees </a:t>
            </a:r>
            <a:r>
              <a:rPr lang="en-CA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regarding their performance strengths and limitations 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F0024A67-B78D-404F-8AE6-3A447A9AB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6363264"/>
            <a:ext cx="2133600" cy="365125"/>
          </a:xfrm>
        </p:spPr>
        <p:txBody>
          <a:bodyPr/>
          <a:lstStyle/>
          <a:p>
            <a:r>
              <a:rPr lang="en-CA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801674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D3A5498A-ED5B-48B9-9B94-5472846DD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748" y="376235"/>
            <a:ext cx="8382000" cy="1108075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25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REFRESHER: Key </a:t>
            </a:r>
            <a:r>
              <a:rPr lang="en-US" sz="4000" b="1" dirty="0">
                <a:solidFill>
                  <a:srgbClr val="E877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CB</a:t>
            </a:r>
            <a:r>
              <a:rPr lang="en-US" sz="4000" b="1" u="sng" dirty="0">
                <a:solidFill>
                  <a:srgbClr val="E877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000" b="1" dirty="0">
                <a:solidFill>
                  <a:srgbClr val="0025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Differences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C9D76E8-61A5-43A6-BCF6-D3D5DD6F2480}"/>
              </a:ext>
            </a:extLst>
          </p:cNvPr>
          <p:cNvSpPr txBox="1">
            <a:spLocks/>
          </p:cNvSpPr>
          <p:nvPr/>
        </p:nvSpPr>
        <p:spPr>
          <a:xfrm>
            <a:off x="471948" y="1752600"/>
            <a:ext cx="8291052" cy="417512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</a:t>
            </a:r>
            <a:r>
              <a:rPr lang="en-US" sz="2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Developmental </a:t>
            </a:r>
            <a:r>
              <a:rPr lang="en-US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approach</a:t>
            </a:r>
          </a:p>
          <a:p>
            <a:pPr marL="452438" indent="-452438" defTabSz="68580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</a:t>
            </a:r>
            <a:r>
              <a:rPr lang="en-US" sz="2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</a:t>
            </a:r>
            <a:r>
              <a:rPr lang="en-US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 not THE parameter for success but is </a:t>
            </a:r>
            <a:r>
              <a:rPr lang="en-US" sz="2600" i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 of</a:t>
            </a:r>
            <a:r>
              <a:rPr lang="en-US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 considerations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</a:t>
            </a:r>
            <a:r>
              <a:rPr lang="en-US" sz="2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Assessment plan </a:t>
            </a:r>
          </a:p>
          <a:p>
            <a:pPr marL="895350" lvl="2" indent="-354013">
              <a:spcBef>
                <a:spcPts val="0"/>
              </a:spcBef>
            </a:pPr>
            <a:r>
              <a:rPr lang="en-US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Focus on workplace assessments</a:t>
            </a:r>
          </a:p>
          <a:p>
            <a:pPr marL="895350" lvl="2" indent="-354013">
              <a:spcBef>
                <a:spcPts val="0"/>
              </a:spcBef>
            </a:pPr>
            <a:r>
              <a:rPr lang="en-US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Instead of G &amp; O, focus on what can ‘do’ (i.e., EPAs)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 ‘</a:t>
            </a:r>
            <a:r>
              <a:rPr lang="en-US" sz="2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Trust</a:t>
            </a:r>
            <a:r>
              <a:rPr lang="en-US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’ is explicitly assessed</a:t>
            </a:r>
          </a:p>
          <a:p>
            <a:pPr marL="0" indent="0" defTabSz="68580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5. Enhanced </a:t>
            </a:r>
            <a:r>
              <a:rPr lang="en-US" sz="2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feedback</a:t>
            </a:r>
            <a:r>
              <a:rPr lang="en-US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&amp; </a:t>
            </a:r>
            <a:r>
              <a:rPr lang="en-US" sz="2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coaching</a:t>
            </a:r>
          </a:p>
          <a:p>
            <a:pPr marL="557213" indent="-557213" defTabSz="685800">
              <a:spcBef>
                <a:spcPts val="0"/>
              </a:spcBef>
              <a:buFont typeface="Arial" panose="020B0604020202020204" pitchFamily="34" charset="0"/>
              <a:buAutoNum type="arabicPeriod"/>
            </a:pPr>
            <a:endParaRPr lang="en-US" sz="2700" dirty="0">
              <a:solidFill>
                <a:schemeClr val="tx1">
                  <a:lumMod val="50000"/>
                  <a:lumOff val="50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557213" indent="-557213" defTabSz="685800">
              <a:spcBef>
                <a:spcPts val="0"/>
              </a:spcBef>
              <a:buFont typeface="Arial" panose="020B0604020202020204" pitchFamily="34" charset="0"/>
              <a:buAutoNum type="arabicPeriod"/>
            </a:pPr>
            <a:endParaRPr lang="en-US" sz="2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F972B5B0-96CE-421C-8490-E1FEF651D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6363264"/>
            <a:ext cx="2133600" cy="365125"/>
          </a:xfrm>
        </p:spPr>
        <p:txBody>
          <a:bodyPr/>
          <a:lstStyle/>
          <a:p>
            <a:r>
              <a:rPr lang="en-CA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49791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568" y="442607"/>
            <a:ext cx="8321232" cy="134706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25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Principles Guiding </a:t>
            </a:r>
            <a:r>
              <a:rPr lang="en-US" sz="4000" b="1" dirty="0">
                <a:solidFill>
                  <a:srgbClr val="FF66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CBME</a:t>
            </a:r>
            <a:r>
              <a:rPr lang="en-US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000" b="1" dirty="0">
                <a:solidFill>
                  <a:srgbClr val="0025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@ UofT</a:t>
            </a:r>
            <a:br>
              <a:rPr lang="en-CA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97" y="1787213"/>
            <a:ext cx="8229600" cy="3988003"/>
          </a:xfrm>
        </p:spPr>
        <p:txBody>
          <a:bodyPr>
            <a:normAutofit/>
          </a:bodyPr>
          <a:lstStyle/>
          <a:p>
            <a:pPr marL="541338" indent="-541338">
              <a:spcAft>
                <a:spcPts val="600"/>
              </a:spcAft>
              <a:buSzPct val="103000"/>
              <a:buFont typeface="Wingdings" charset="2"/>
              <a:buChar char=""/>
            </a:pPr>
            <a:r>
              <a:rPr lang="en-US" sz="28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Quality of patient care and service delivery will not be adversely affected</a:t>
            </a:r>
          </a:p>
          <a:p>
            <a:pPr marL="541338" indent="-541338">
              <a:spcAft>
                <a:spcPts val="600"/>
              </a:spcAft>
              <a:buSzPct val="103000"/>
              <a:buFont typeface="Wingdings" charset="2"/>
              <a:buChar char=""/>
            </a:pPr>
            <a:r>
              <a:rPr lang="en-US" sz="28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Workplace team functioning should not be negatively impacted</a:t>
            </a:r>
          </a:p>
          <a:p>
            <a:pPr marL="541338" indent="-541338">
              <a:spcAft>
                <a:spcPts val="600"/>
              </a:spcAft>
              <a:buSzPct val="103000"/>
              <a:buFont typeface="Wingdings" charset="2"/>
              <a:buChar char=""/>
            </a:pPr>
            <a:r>
              <a:rPr lang="en-US" sz="28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Implementation will build on the excellence in residency education programs and practices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92FCE6D-E7CC-4CB2-9453-E9277B543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6363264"/>
            <a:ext cx="2133600" cy="365125"/>
          </a:xfrm>
        </p:spPr>
        <p:txBody>
          <a:bodyPr/>
          <a:lstStyle/>
          <a:p>
            <a:r>
              <a:rPr lang="en-CA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23777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6371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25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7626"/>
            <a:ext cx="8229600" cy="48307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CBME/CBD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b="1" dirty="0">
                <a:solidFill>
                  <a:srgbClr val="4698C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Progress to date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Different content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Different processes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B11DC41F-15FF-4687-902C-72BDDA299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6363264"/>
            <a:ext cx="2133600" cy="365125"/>
          </a:xfrm>
        </p:spPr>
        <p:txBody>
          <a:bodyPr/>
          <a:lstStyle/>
          <a:p>
            <a:r>
              <a:rPr lang="en-CA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7269593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6013</TotalTime>
  <Words>1095</Words>
  <Application>Microsoft Macintosh PowerPoint</Application>
  <PresentationFormat>On-screen Show (4:3)</PresentationFormat>
  <Paragraphs>212</Paragraphs>
  <Slides>23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Century Gothic</vt:lpstr>
      <vt:lpstr>Courier New</vt:lpstr>
      <vt:lpstr>Open Sans</vt:lpstr>
      <vt:lpstr>Times</vt:lpstr>
      <vt:lpstr>Wingdings</vt:lpstr>
      <vt:lpstr>Office Theme</vt:lpstr>
      <vt:lpstr>CBD  What’s Different for Residents &amp; Faculty?</vt:lpstr>
      <vt:lpstr>Your Starting Point? </vt:lpstr>
      <vt:lpstr>Overview</vt:lpstr>
      <vt:lpstr>Two Brands of CBME in Canada</vt:lpstr>
      <vt:lpstr>Looking Back at Progress ..Over 6 Years</vt:lpstr>
      <vt:lpstr>What we are focused on  Improvements to PGME</vt:lpstr>
      <vt:lpstr>REFRESHER: Key CBD Differences</vt:lpstr>
      <vt:lpstr>Principles Guiding CBME @ UofT </vt:lpstr>
      <vt:lpstr>Overview</vt:lpstr>
      <vt:lpstr>July 2021-2022 @ UofT</vt:lpstr>
      <vt:lpstr>New &amp; Different for  Residents &amp; Faculty </vt:lpstr>
      <vt:lpstr>Overview</vt:lpstr>
      <vt:lpstr>Different Content</vt:lpstr>
      <vt:lpstr>Overview</vt:lpstr>
      <vt:lpstr>Different Processes</vt:lpstr>
      <vt:lpstr>EPAs</vt:lpstr>
      <vt:lpstr>Updated EPA Overall Assessment Scale</vt:lpstr>
      <vt:lpstr>Summary of Important Notes</vt:lpstr>
      <vt:lpstr>Break out groups</vt:lpstr>
      <vt:lpstr>Report back</vt:lpstr>
      <vt:lpstr>RECAP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 Micro Retreat</dc:title>
  <dc:creator>Laura Leigh Murgaski;Jenniffer Puddicombe</dc:creator>
  <cp:lastModifiedBy>Susan Glover Takahashi</cp:lastModifiedBy>
  <cp:revision>283</cp:revision>
  <cp:lastPrinted>2019-03-01T12:12:09Z</cp:lastPrinted>
  <dcterms:created xsi:type="dcterms:W3CDTF">2016-06-15T14:46:22Z</dcterms:created>
  <dcterms:modified xsi:type="dcterms:W3CDTF">2021-06-14T16:29:06Z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E96B03D2-8D4A-4903-A6ED-48311051E060</vt:lpwstr>
  </property>
  <property fmtid="{D5CDD505-2E9C-101B-9397-08002B2CF9AE}" pid="3" name="ArticulatePath">
    <vt:lpwstr>CBME_for CBD_21Jun11_DF</vt:lpwstr>
  </property>
</Properties>
</file>